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7" r:id="rId2"/>
    <p:sldId id="258" r:id="rId3"/>
    <p:sldId id="259" r:id="rId4"/>
    <p:sldId id="265" r:id="rId5"/>
    <p:sldId id="274" r:id="rId6"/>
    <p:sldId id="275" r:id="rId7"/>
    <p:sldId id="276" r:id="rId8"/>
    <p:sldId id="278" r:id="rId9"/>
    <p:sldId id="280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9" autoAdjust="0"/>
    <p:restoredTop sz="67711" autoAdjust="0"/>
  </p:normalViewPr>
  <p:slideViewPr>
    <p:cSldViewPr snapToGrid="0">
      <p:cViewPr varScale="1">
        <p:scale>
          <a:sx n="54" d="100"/>
          <a:sy n="54" d="100"/>
        </p:scale>
        <p:origin x="58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B41C1C-E79A-4EB8-9447-C94B1C13FB06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27928F-A487-4EE3-9130-6F296E93C7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520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1.</a:t>
            </a:r>
            <a:r>
              <a:rPr lang="ko-KR" altLang="en-US" dirty="0"/>
              <a:t> 안녕하세요 </a:t>
            </a:r>
            <a:r>
              <a:rPr lang="en-US" altLang="ko-KR" dirty="0"/>
              <a:t>your cartoon is team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F4B1F-3448-46E0-B296-71764727DEF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603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 introduction</a:t>
            </a:r>
          </a:p>
          <a:p>
            <a:r>
              <a:rPr lang="ko-KR" altLang="en-US" dirty="0"/>
              <a:t>먼저 저희 팀 주제는 사진이나 동영상을 </a:t>
            </a:r>
            <a:r>
              <a:rPr lang="ko-KR" altLang="en-US" dirty="0" err="1"/>
              <a:t>컷툰으로</a:t>
            </a:r>
            <a:r>
              <a:rPr lang="ko-KR" altLang="en-US" dirty="0"/>
              <a:t> </a:t>
            </a:r>
            <a:r>
              <a:rPr lang="ko-KR" altLang="en-US" dirty="0" err="1"/>
              <a:t>바꾸어주는</a:t>
            </a:r>
            <a:r>
              <a:rPr lang="ko-KR" altLang="en-US" dirty="0"/>
              <a:t> </a:t>
            </a:r>
            <a:r>
              <a:rPr lang="ko-KR" altLang="en-US" dirty="0" err="1"/>
              <a:t>딥러닝모델을</a:t>
            </a:r>
            <a:r>
              <a:rPr lang="ko-KR" altLang="en-US" dirty="0"/>
              <a:t> 개발하여</a:t>
            </a:r>
          </a:p>
          <a:p>
            <a:r>
              <a:rPr lang="ko-KR" altLang="en-US" dirty="0"/>
              <a:t>어플리케이션으로 서비스를 제공하는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F4B1F-3448-46E0-B296-71764727DEF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22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</a:p>
          <a:p>
            <a:r>
              <a:rPr lang="ko-KR" altLang="en-US" dirty="0"/>
              <a:t>전체적인 시스템 도식화를 보면서 알고리즘을 </a:t>
            </a:r>
            <a:r>
              <a:rPr lang="ko-KR" altLang="en-US" dirty="0" err="1"/>
              <a:t>설명드리자면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사용자가 어플리케이션에 동영상을 업로드하면 동영상에서 주요 프레임을 뽑고</a:t>
            </a:r>
            <a:r>
              <a:rPr lang="en-US" altLang="ko-KR" dirty="0"/>
              <a:t>, </a:t>
            </a:r>
            <a:r>
              <a:rPr lang="ko-KR" altLang="en-US" dirty="0"/>
              <a:t> 뽑은 </a:t>
            </a:r>
            <a:r>
              <a:rPr lang="en-US" altLang="ko-KR" dirty="0"/>
              <a:t>key-frame</a:t>
            </a:r>
            <a:r>
              <a:rPr lang="ko-KR" altLang="en-US" dirty="0"/>
              <a:t>을 서버로 전송하면 서버에서 미리 </a:t>
            </a:r>
            <a:r>
              <a:rPr lang="ko-KR" altLang="en-US" dirty="0" err="1"/>
              <a:t>학습시켜놓은</a:t>
            </a:r>
            <a:r>
              <a:rPr lang="ko-KR" altLang="en-US" dirty="0"/>
              <a:t> </a:t>
            </a:r>
            <a:r>
              <a:rPr lang="en-US" altLang="ko-KR" dirty="0"/>
              <a:t>Mask R-CNN</a:t>
            </a:r>
            <a:r>
              <a:rPr lang="ko-KR" altLang="en-US" dirty="0"/>
              <a:t>이 이미지 속의 인스턴스들을 구분해내어 </a:t>
            </a:r>
            <a:r>
              <a:rPr lang="en-US" altLang="ko-KR" dirty="0"/>
              <a:t>instance mask</a:t>
            </a:r>
            <a:r>
              <a:rPr lang="ko-KR" altLang="en-US" dirty="0"/>
              <a:t>를 생성한후 </a:t>
            </a:r>
          </a:p>
          <a:p>
            <a:r>
              <a:rPr lang="en-US" altLang="ko-KR" dirty="0"/>
              <a:t>masked image</a:t>
            </a:r>
            <a:r>
              <a:rPr lang="ko-KR" altLang="en-US" dirty="0"/>
              <a:t>와 </a:t>
            </a:r>
            <a:r>
              <a:rPr lang="ko-KR" altLang="en-US" dirty="0" err="1"/>
              <a:t>원본이미지를</a:t>
            </a:r>
            <a:r>
              <a:rPr lang="ko-KR" altLang="en-US" dirty="0"/>
              <a:t> 인스턴스의 모양 및 화풍을 변화시키는 모델에 입력으로 넣어 사진을 변환합니다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이렇게 변환된 이미지를 다시 어플리케이션으로 보내 사용자가 고른 레이아웃에 맞추어 만화로 만듭니다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3.5</a:t>
            </a:r>
          </a:p>
          <a:p>
            <a:r>
              <a:rPr lang="ko-KR" altLang="en-US" dirty="0"/>
              <a:t>이 과정을 크게 </a:t>
            </a:r>
            <a:r>
              <a:rPr lang="ko-KR" altLang="en-US" dirty="0" err="1"/>
              <a:t>나누어보면</a:t>
            </a:r>
            <a:r>
              <a:rPr lang="ko-KR" altLang="en-US" dirty="0"/>
              <a:t> 순서대로 </a:t>
            </a:r>
            <a:r>
              <a:rPr lang="en-US" altLang="ko-KR" dirty="0"/>
              <a:t>key frame extraction ,  mask RCNN ,  INSTA GAN, CARTOON GAN </a:t>
            </a:r>
            <a:r>
              <a:rPr lang="ko-KR" altLang="en-US" dirty="0"/>
              <a:t>순입니다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4</a:t>
            </a:r>
            <a:r>
              <a:rPr lang="ko-KR" altLang="en-US" dirty="0"/>
              <a:t>단계의 과정을 간단히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F4B1F-3448-46E0-B296-71764727DEF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211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먼저 </a:t>
            </a:r>
            <a:r>
              <a:rPr lang="en-US" altLang="ko-KR" dirty="0"/>
              <a:t>key-frame extraction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동영상을 입력으로 받아 프레임으로 만들어 프레임의 색깔과 명암으로 유사도를 측정하여 클러스터링을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사진 개수가 일정기준 이상이 되는 클러스터에서만 그 클러스터를 대표하는 </a:t>
            </a:r>
            <a:r>
              <a:rPr lang="en-US" altLang="ko-KR" dirty="0"/>
              <a:t>key-frame</a:t>
            </a:r>
            <a:r>
              <a:rPr lang="ko-KR" altLang="en-US" dirty="0"/>
              <a:t>을 뽑습니다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논문에 있는 방법대로 </a:t>
            </a:r>
            <a:r>
              <a:rPr lang="en-US" altLang="ko-KR" dirty="0"/>
              <a:t>key-frame</a:t>
            </a:r>
            <a:r>
              <a:rPr lang="ko-KR" altLang="en-US" dirty="0"/>
              <a:t>을 뽑아봤는데 동영상 안에서 객체가 있는 컷은 충분히 나오지 않아 객체에 가중치를 부여하여 </a:t>
            </a:r>
            <a:r>
              <a:rPr lang="en-US" altLang="ko-KR" dirty="0"/>
              <a:t>key-frame</a:t>
            </a:r>
            <a:r>
              <a:rPr lang="ko-KR" altLang="en-US" dirty="0"/>
              <a:t>을 뽑도록 했습니다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F4B1F-3448-46E0-B296-71764727DEF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242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다음은 </a:t>
            </a:r>
            <a:r>
              <a:rPr lang="en-US" altLang="ko-KR" dirty="0"/>
              <a:t>Mask R-CNN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Mask RCNN</a:t>
            </a:r>
            <a:r>
              <a:rPr lang="ko-KR" altLang="en-US" dirty="0"/>
              <a:t>은 이미지속의 객체를 구별해내어 </a:t>
            </a:r>
            <a:r>
              <a:rPr lang="en-US" altLang="ko-KR" dirty="0"/>
              <a:t>instance-mask</a:t>
            </a:r>
            <a:r>
              <a:rPr lang="ko-KR" altLang="en-US" dirty="0"/>
              <a:t>를 생성하는 모델입니다</a:t>
            </a:r>
            <a:r>
              <a:rPr lang="en-US" altLang="ko-KR" dirty="0"/>
              <a:t>. </a:t>
            </a:r>
            <a:r>
              <a:rPr lang="ko-KR" altLang="en-US" dirty="0"/>
              <a:t>생성한 </a:t>
            </a:r>
            <a:r>
              <a:rPr lang="en-US" altLang="ko-KR" dirty="0"/>
              <a:t>instance mask</a:t>
            </a:r>
            <a:r>
              <a:rPr lang="ko-KR" altLang="en-US" dirty="0"/>
              <a:t>를 다음</a:t>
            </a:r>
            <a:r>
              <a:rPr lang="en-US" altLang="ko-KR" dirty="0"/>
              <a:t> </a:t>
            </a:r>
            <a:r>
              <a:rPr lang="ko-KR" altLang="en-US" dirty="0"/>
              <a:t>모델인 </a:t>
            </a:r>
            <a:r>
              <a:rPr lang="en-US" altLang="ko-KR" dirty="0" err="1"/>
              <a:t>insta</a:t>
            </a:r>
            <a:r>
              <a:rPr lang="en-US" altLang="ko-KR" dirty="0"/>
              <a:t> </a:t>
            </a:r>
            <a:r>
              <a:rPr lang="en-US" altLang="ko-KR" dirty="0" err="1"/>
              <a:t>gan</a:t>
            </a:r>
            <a:r>
              <a:rPr lang="en-US" altLang="ko-KR" dirty="0"/>
              <a:t> 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입력으로 넣을 것입니다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F4B1F-3448-46E0-B296-71764727DEF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388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7.  </a:t>
            </a:r>
            <a:r>
              <a:rPr lang="ko-KR" altLang="en-US" dirty="0"/>
              <a:t>다음은 </a:t>
            </a:r>
            <a:r>
              <a:rPr lang="en-US" altLang="ko-KR" dirty="0" err="1"/>
              <a:t>insta</a:t>
            </a:r>
            <a:r>
              <a:rPr lang="en-US" altLang="ko-KR" dirty="0"/>
              <a:t> </a:t>
            </a:r>
            <a:r>
              <a:rPr lang="en-US" altLang="ko-KR" dirty="0" err="1"/>
              <a:t>gan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 Insta </a:t>
            </a:r>
            <a:r>
              <a:rPr lang="en-US" altLang="ko-KR" dirty="0" err="1"/>
              <a:t>gan</a:t>
            </a:r>
            <a:r>
              <a:rPr lang="en-US" altLang="ko-KR" dirty="0"/>
              <a:t> 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/>
              <a:t>이미지 속의 </a:t>
            </a:r>
            <a:r>
              <a:rPr lang="en-US" altLang="ko-KR" dirty="0" err="1"/>
              <a:t>instanc</a:t>
            </a:r>
            <a:r>
              <a:rPr lang="ko-KR" altLang="en-US" dirty="0"/>
              <a:t>를 다른 </a:t>
            </a:r>
            <a:r>
              <a:rPr lang="en-US" altLang="ko-KR" dirty="0"/>
              <a:t>instance</a:t>
            </a:r>
            <a:r>
              <a:rPr lang="ko-KR" altLang="en-US" dirty="0"/>
              <a:t>로 변형하는 모델입니다</a:t>
            </a:r>
            <a:r>
              <a:rPr lang="en-US" altLang="ko-KR" dirty="0"/>
              <a:t>. </a:t>
            </a:r>
            <a:r>
              <a:rPr lang="ko-KR" altLang="en-US" dirty="0"/>
              <a:t>저희는 사용자가 업로드한 이미지속의 객체를 만화속의 개체로 변환하기 위해 이 모델을 사용합니다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F4B1F-3448-46E0-B296-71764727DEF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43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8.. </a:t>
            </a:r>
            <a:r>
              <a:rPr lang="ko-KR" altLang="en-US" dirty="0"/>
              <a:t>다음은 </a:t>
            </a:r>
            <a:r>
              <a:rPr lang="en-US" altLang="ko-KR" dirty="0"/>
              <a:t>Cartoon GAN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이 모델은 실제 사진을 만화풍으로 변환하는 모델입니다</a:t>
            </a:r>
            <a:r>
              <a:rPr lang="en-US" altLang="ko-KR" dirty="0"/>
              <a:t>. </a:t>
            </a:r>
            <a:r>
              <a:rPr lang="ko-KR" altLang="en-US" dirty="0"/>
              <a:t>만화의 특징인 뚜렷한 외곽선을 학습하는데 좋은 성능을 보입니다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F4B1F-3448-46E0-B296-71764727DEF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077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9 . </a:t>
            </a:r>
            <a:r>
              <a:rPr lang="ko-KR" altLang="en-US" dirty="0"/>
              <a:t>마지막으로 </a:t>
            </a:r>
            <a:r>
              <a:rPr lang="en-US" altLang="ko-KR" dirty="0"/>
              <a:t>4</a:t>
            </a:r>
            <a:r>
              <a:rPr lang="ko-KR" altLang="en-US" dirty="0"/>
              <a:t>가지의 모델을 이용한 사진 및 동영상 변환 서비스를 제공할 어플리케이션 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key frame extraction </a:t>
            </a:r>
            <a:r>
              <a:rPr lang="ko-KR" altLang="en-US" dirty="0"/>
              <a:t>모델을 </a:t>
            </a:r>
            <a:r>
              <a:rPr lang="ko-KR" altLang="en-US" dirty="0" err="1"/>
              <a:t>어플에</a:t>
            </a:r>
            <a:r>
              <a:rPr lang="ko-KR" altLang="en-US" dirty="0"/>
              <a:t> 탑재하여</a:t>
            </a:r>
            <a:r>
              <a:rPr lang="en-US" altLang="ko-KR" dirty="0"/>
              <a:t> </a:t>
            </a:r>
            <a:r>
              <a:rPr lang="ko-KR" altLang="en-US" dirty="0"/>
              <a:t>뽑은 이미지를 서버로 전송하고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서버에서 다시 이미지를 받아 레이아웃에 맞추어 만화로 만들어 </a:t>
            </a:r>
            <a:r>
              <a:rPr lang="ko-KR" altLang="en-US" dirty="0" err="1"/>
              <a:t>보여주는것을</a:t>
            </a:r>
            <a:r>
              <a:rPr lang="ko-KR" altLang="en-US" dirty="0"/>
              <a:t> 구현할 예정입니다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F4B1F-3448-46E0-B296-71764727DEF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052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/>
              <a:t>0</a:t>
            </a:r>
            <a:r>
              <a:rPr lang="en-US" altLang="ko-KR" dirty="0"/>
              <a:t>.  </a:t>
            </a:r>
            <a:r>
              <a:rPr lang="ko-KR" altLang="en-US" dirty="0"/>
              <a:t>이상으로 발표를 마치겠습니다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F4B1F-3448-46E0-B296-71764727DEF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066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40D044-1686-4DCB-B526-CD2A08C759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91A742-FAD6-4F91-AB4A-4169E1F77D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E894CF-8678-4280-A9ED-535C4CDA6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F178-59B3-4276-9C1D-B81278002E4F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D20A34-F032-431D-A2B0-9BB99569A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4A20C3-CE48-4D0C-965F-2477C0F1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C52E2-CE2E-4A20-8F2F-CFE3D02F3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700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067CFD-3D73-41A1-89A7-7A4168D47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42C540-A244-4E37-8399-EEEF2CBA5D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0EEFF2-3537-4ED9-A0CF-E3C2042E3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F178-59B3-4276-9C1D-B81278002E4F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DEE48B-D2B6-469B-B14F-2125C4031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3B3E21-0C60-40FD-957F-034247BB7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C52E2-CE2E-4A20-8F2F-CFE3D02F3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806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55A872C-A5FD-47D6-82DA-B188D23E37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96CE7C8-D61F-4D4B-BF9B-163A83D696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4060B1-BCDA-4102-99F0-9B2947EFF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F178-59B3-4276-9C1D-B81278002E4F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704E3B-B440-44F3-B885-73BCE4735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DF325A-208E-4300-8141-C005DFDBE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C52E2-CE2E-4A20-8F2F-CFE3D02F3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605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0F713F-CFEA-4F9B-94BA-88AA39D4F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0C9C0-0CA9-4452-94B6-C78FEDA1F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DDD2D7-274A-4A9C-A99B-FBBD99F2D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F178-59B3-4276-9C1D-B81278002E4F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C6BD64-1D4A-4131-A8CD-792880C82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5EBB23-B174-4501-BB7D-E2AD8B810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C52E2-CE2E-4A20-8F2F-CFE3D02F3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70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A7F836-FB8E-46F1-BE9D-9E4A3E03D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7B9E58-5137-4014-ADEC-95E22100E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AC8D1B-376C-48C4-9205-72DC63550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F178-59B3-4276-9C1D-B81278002E4F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0ED402-82F4-4FD5-B5FE-642D7B3F2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CDF11E-78BE-4A4B-9939-CE7F4EAA0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C52E2-CE2E-4A20-8F2F-CFE3D02F3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06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6C810E-31F6-4E9C-AE76-E095036F6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4C2E5D-539C-472D-9E61-78A4EE3005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E82CBB-B797-43E4-B5E4-976FD5EDA9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9011F0-95E5-4395-94ED-C15241460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F178-59B3-4276-9C1D-B81278002E4F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3B19F3-1388-41D5-AC02-4DDEE50CC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BA65C8-0FFE-4C36-83A1-052ACBC5D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C52E2-CE2E-4A20-8F2F-CFE3D02F3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808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4F2242-ACAE-4F85-AA18-E9EF4C0D0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BCACD8-1240-451D-9FC7-27E2961184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86AB9C-0BB8-407D-8583-0261CB19B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989995-F154-43E1-B0D1-09938220D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D447630-0AE5-43C8-BD23-E25299F6F2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362CDEA-F804-4CA6-97B9-39C4B5180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F178-59B3-4276-9C1D-B81278002E4F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FEE642E-331A-4948-B784-348C5A87B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6C420B-C105-425E-89AC-238CD2B35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C52E2-CE2E-4A20-8F2F-CFE3D02F3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822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D9EB3-D764-45E2-9BCE-656913084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EBA6B6F-4FC4-4D81-A08D-46C151793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F178-59B3-4276-9C1D-B81278002E4F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8D4434D-5C2A-4E48-B48F-71502461D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C6D2E8-8FAB-4AC8-B9E3-0F4DDBBA4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C52E2-CE2E-4A20-8F2F-CFE3D02F3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102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D57E044-04A8-4BE1-9133-AE002DB58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F178-59B3-4276-9C1D-B81278002E4F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41369A7-B0DD-4B29-BCA3-BFD812021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C6D01F-1628-4623-B1C5-9AC25498C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C52E2-CE2E-4A20-8F2F-CFE3D02F3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34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61A8F7-9DE6-4273-8117-5649FDAD9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3FF19A-5133-4808-A3BD-C9E2CC10D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8C7124-AB45-44C6-AA91-988FB59822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1EAB09-044F-4787-982B-8B67EF54D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F178-59B3-4276-9C1D-B81278002E4F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7541B1-362D-4FC6-89C3-457B5D53B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68B3F0-C48B-48C5-93A3-C5CD93BF7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C52E2-CE2E-4A20-8F2F-CFE3D02F3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422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B5CF63-0B26-45D5-BAE9-24C7D7EEC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D03114-94E9-4110-B006-4D23FA8A5F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5E7A85-BEB3-4AE7-A04D-0F8905EDCE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C1954E-2F36-4F43-8E77-B4D8690BE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F178-59B3-4276-9C1D-B81278002E4F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D82BD3-91B6-4FA2-BFBE-74FC6AE87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E85FD9-812F-42A7-9559-4CF03AE64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C52E2-CE2E-4A20-8F2F-CFE3D02F3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226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44A6CA5-4A0C-4182-9799-C86218D08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2CA377-7636-4426-83DE-3E45D2F93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D5758C-DFF8-43F3-A29B-009F5C2DB3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1F178-59B3-4276-9C1D-B81278002E4F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E79F2E-24DF-4DF4-85FA-4017792BD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F1D0B7-031F-4278-8A5F-CEB50AB43C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C52E2-CE2E-4A20-8F2F-CFE3D02F3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105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A5D285C-2F40-4324-86FC-D078EC334AAC}"/>
              </a:ext>
            </a:extLst>
          </p:cNvPr>
          <p:cNvSpPr/>
          <p:nvPr/>
        </p:nvSpPr>
        <p:spPr>
          <a:xfrm>
            <a:off x="3549315" y="1656527"/>
            <a:ext cx="4969595" cy="105713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961055-E28D-4192-8576-F2F6411D5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839F-2C68-490D-9EB7-A4E931B59FEE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5973B2F-4FB4-419D-919F-D704841C918A}"/>
              </a:ext>
            </a:extLst>
          </p:cNvPr>
          <p:cNvSpPr/>
          <p:nvPr/>
        </p:nvSpPr>
        <p:spPr>
          <a:xfrm>
            <a:off x="3154635" y="2002532"/>
            <a:ext cx="5455965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8877FA-9456-4943-A9C7-EA545A1DA7F9}"/>
              </a:ext>
            </a:extLst>
          </p:cNvPr>
          <p:cNvSpPr/>
          <p:nvPr/>
        </p:nvSpPr>
        <p:spPr>
          <a:xfrm>
            <a:off x="3940942" y="1534279"/>
            <a:ext cx="4186338" cy="1301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2CB964-E116-4473-BAF4-60118539AED9}"/>
              </a:ext>
            </a:extLst>
          </p:cNvPr>
          <p:cNvSpPr txBox="1"/>
          <p:nvPr/>
        </p:nvSpPr>
        <p:spPr>
          <a:xfrm>
            <a:off x="3741821" y="1754208"/>
            <a:ext cx="45493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latin typeface="Abadi" panose="020B0604020202020204" pitchFamily="34" charset="0"/>
              </a:rPr>
              <a:t>Your Cartoon 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F9B267-B7B9-4555-A28B-8D71994E719B}"/>
              </a:ext>
            </a:extLst>
          </p:cNvPr>
          <p:cNvSpPr txBox="1"/>
          <p:nvPr/>
        </p:nvSpPr>
        <p:spPr>
          <a:xfrm>
            <a:off x="7882509" y="4655722"/>
            <a:ext cx="28572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/>
              <a:t>B611155 </a:t>
            </a:r>
            <a:r>
              <a:rPr lang="ko-KR" altLang="en-US" sz="1400" dirty="0"/>
              <a:t>이유진</a:t>
            </a:r>
            <a:endParaRPr lang="en-US" altLang="ko-KR" sz="1400" dirty="0"/>
          </a:p>
          <a:p>
            <a:pPr algn="r"/>
            <a:r>
              <a:rPr lang="en-US" altLang="ko-KR" sz="1400" dirty="0"/>
              <a:t>B511064 </a:t>
            </a:r>
            <a:r>
              <a:rPr lang="ko-KR" altLang="en-US" sz="1400" dirty="0" err="1"/>
              <a:t>박성춘</a:t>
            </a:r>
            <a:endParaRPr lang="en-US" altLang="ko-KR" sz="1400" dirty="0"/>
          </a:p>
          <a:p>
            <a:pPr algn="r"/>
            <a:r>
              <a:rPr lang="en-US" altLang="ko-KR" sz="1400" dirty="0"/>
              <a:t>B511157 </a:t>
            </a:r>
            <a:r>
              <a:rPr lang="ko-KR" altLang="en-US" sz="1400" dirty="0"/>
              <a:t>이현수</a:t>
            </a:r>
            <a:endParaRPr lang="en-US" altLang="ko-KR" sz="1400" dirty="0"/>
          </a:p>
          <a:p>
            <a:pPr algn="r"/>
            <a:r>
              <a:rPr lang="en-US" altLang="ko-KR" sz="1400" dirty="0"/>
              <a:t>B511170 </a:t>
            </a:r>
            <a:r>
              <a:rPr lang="ko-KR" altLang="en-US" sz="1400" dirty="0" err="1"/>
              <a:t>장형주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1DF977-6CBA-4A6F-A9D8-08E44771FDAA}"/>
              </a:ext>
            </a:extLst>
          </p:cNvPr>
          <p:cNvSpPr txBox="1"/>
          <p:nvPr/>
        </p:nvSpPr>
        <p:spPr>
          <a:xfrm>
            <a:off x="5329458" y="3084233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badi" panose="020B0604020104020204" pitchFamily="34" charset="0"/>
              </a:rPr>
              <a:t>Introduction</a:t>
            </a:r>
            <a:endParaRPr lang="ko-KR" altLang="en-US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712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3AAF08-2C49-4C9F-BDAF-BE2FD1812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2140"/>
            <a:ext cx="10515600" cy="5219281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11C6F8-AB69-45E4-8C0F-8B0886B2C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952" y="1639142"/>
            <a:ext cx="5306095" cy="474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1FE5EC-CEA7-4FDA-B0DB-33E5B7E95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6F60117-DDE3-4977-A71E-D0D6DC2E3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578"/>
            <a:ext cx="10515600" cy="1325563"/>
          </a:xfrm>
        </p:spPr>
        <p:txBody>
          <a:bodyPr/>
          <a:lstStyle/>
          <a:p>
            <a:r>
              <a:rPr lang="en-US" altLang="ko-KR" dirty="0"/>
              <a:t> Introduction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298B70B-3955-4DD5-86C5-D4EA0F8961CC}"/>
              </a:ext>
            </a:extLst>
          </p:cNvPr>
          <p:cNvCxnSpPr>
            <a:cxnSpLocks/>
          </p:cNvCxnSpPr>
          <p:nvPr/>
        </p:nvCxnSpPr>
        <p:spPr>
          <a:xfrm>
            <a:off x="838200" y="401507"/>
            <a:ext cx="0" cy="8068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7948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60117-DDE3-4977-A71E-D0D6DC2E3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837" y="128002"/>
            <a:ext cx="10515600" cy="934285"/>
          </a:xfrm>
        </p:spPr>
        <p:txBody>
          <a:bodyPr/>
          <a:lstStyle/>
          <a:p>
            <a:r>
              <a:rPr lang="en-US" altLang="ko-KR" dirty="0"/>
              <a:t> algorithm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E872F73-5063-4965-80F6-3FD04D022E7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63" y="1138488"/>
            <a:ext cx="11000874" cy="576713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B71B14-4387-4FF8-960A-35144D7E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3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98ACFCA-D4CE-46A9-9519-6D6C326C534E}"/>
              </a:ext>
            </a:extLst>
          </p:cNvPr>
          <p:cNvCxnSpPr>
            <a:cxnSpLocks/>
          </p:cNvCxnSpPr>
          <p:nvPr/>
        </p:nvCxnSpPr>
        <p:spPr>
          <a:xfrm>
            <a:off x="1080837" y="273442"/>
            <a:ext cx="0" cy="7005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41AFFD25-64FC-4795-AFDD-5252E7CC3824}"/>
              </a:ext>
            </a:extLst>
          </p:cNvPr>
          <p:cNvSpPr/>
          <p:nvPr/>
        </p:nvSpPr>
        <p:spPr>
          <a:xfrm>
            <a:off x="4500562" y="1371600"/>
            <a:ext cx="6386513" cy="2686050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FF3CBE-0329-4783-BD2A-7B62C6861285}"/>
              </a:ext>
            </a:extLst>
          </p:cNvPr>
          <p:cNvSpPr/>
          <p:nvPr/>
        </p:nvSpPr>
        <p:spPr>
          <a:xfrm>
            <a:off x="5200650" y="4143375"/>
            <a:ext cx="6153150" cy="2212975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4047A8-600F-4251-9F41-088A1930BC11}"/>
              </a:ext>
            </a:extLst>
          </p:cNvPr>
          <p:cNvSpPr/>
          <p:nvPr/>
        </p:nvSpPr>
        <p:spPr>
          <a:xfrm>
            <a:off x="3114676" y="4465387"/>
            <a:ext cx="1843338" cy="863851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F7EA37A-CC63-47C2-8CA1-6AB50EB0C952}"/>
              </a:ext>
            </a:extLst>
          </p:cNvPr>
          <p:cNvSpPr/>
          <p:nvPr/>
        </p:nvSpPr>
        <p:spPr>
          <a:xfrm>
            <a:off x="3114675" y="5329238"/>
            <a:ext cx="1843338" cy="863851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BF27A1-6A81-4E4E-A10E-3FEAC1B4A239}"/>
              </a:ext>
            </a:extLst>
          </p:cNvPr>
          <p:cNvSpPr/>
          <p:nvPr/>
        </p:nvSpPr>
        <p:spPr>
          <a:xfrm>
            <a:off x="4500561" y="659064"/>
            <a:ext cx="700083" cy="706437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0F4AA1-137C-4FD9-AD2A-E38E9CCB5FAF}"/>
              </a:ext>
            </a:extLst>
          </p:cNvPr>
          <p:cNvSpPr/>
          <p:nvPr/>
        </p:nvSpPr>
        <p:spPr>
          <a:xfrm>
            <a:off x="11353800" y="4143375"/>
            <a:ext cx="700083" cy="706437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0E1A2-8C3E-4B92-8BD0-3212075FF4B1}"/>
              </a:ext>
            </a:extLst>
          </p:cNvPr>
          <p:cNvSpPr/>
          <p:nvPr/>
        </p:nvSpPr>
        <p:spPr>
          <a:xfrm>
            <a:off x="359576" y="5486652"/>
            <a:ext cx="700083" cy="706437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25744D-9824-4F57-8785-7E776B6B3AA0}"/>
              </a:ext>
            </a:extLst>
          </p:cNvPr>
          <p:cNvSpPr/>
          <p:nvPr/>
        </p:nvSpPr>
        <p:spPr>
          <a:xfrm>
            <a:off x="359576" y="4544093"/>
            <a:ext cx="700083" cy="706437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91D552A-A217-43DC-B595-1DFD2A78DAC1}"/>
              </a:ext>
            </a:extLst>
          </p:cNvPr>
          <p:cNvCxnSpPr>
            <a:cxnSpLocks/>
            <a:stCxn id="16" idx="3"/>
            <a:endCxn id="9" idx="1"/>
          </p:cNvCxnSpPr>
          <p:nvPr/>
        </p:nvCxnSpPr>
        <p:spPr>
          <a:xfrm>
            <a:off x="1059659" y="4897312"/>
            <a:ext cx="2055017" cy="1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02105FF-A060-4A6A-B1F7-38FD712061A8}"/>
              </a:ext>
            </a:extLst>
          </p:cNvPr>
          <p:cNvCxnSpPr>
            <a:cxnSpLocks/>
          </p:cNvCxnSpPr>
          <p:nvPr/>
        </p:nvCxnSpPr>
        <p:spPr>
          <a:xfrm>
            <a:off x="1080837" y="5839869"/>
            <a:ext cx="2055017" cy="1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9920C87-C0FE-48C3-9903-E1B4B1C7980A}"/>
              </a:ext>
            </a:extLst>
          </p:cNvPr>
          <p:cNvSpPr txBox="1"/>
          <p:nvPr/>
        </p:nvSpPr>
        <p:spPr>
          <a:xfrm>
            <a:off x="4614863" y="659063"/>
            <a:ext cx="82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lang="ko-KR" altLang="en-US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486C4C-B4A6-43CC-B95A-729F758FD9A2}"/>
              </a:ext>
            </a:extLst>
          </p:cNvPr>
          <p:cNvSpPr txBox="1"/>
          <p:nvPr/>
        </p:nvSpPr>
        <p:spPr>
          <a:xfrm>
            <a:off x="11493536" y="4184430"/>
            <a:ext cx="125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lang="ko-KR" altLang="en-US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BA252C-6626-4AB2-93EA-F384195B56CD}"/>
              </a:ext>
            </a:extLst>
          </p:cNvPr>
          <p:cNvSpPr txBox="1"/>
          <p:nvPr/>
        </p:nvSpPr>
        <p:spPr>
          <a:xfrm>
            <a:off x="496246" y="4585005"/>
            <a:ext cx="2055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lang="ko-KR" altLang="en-US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B4553F-F5E2-4CD5-9433-7CE9C34A1A6B}"/>
              </a:ext>
            </a:extLst>
          </p:cNvPr>
          <p:cNvSpPr txBox="1"/>
          <p:nvPr/>
        </p:nvSpPr>
        <p:spPr>
          <a:xfrm>
            <a:off x="496245" y="5516706"/>
            <a:ext cx="2055017" cy="64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lang="ko-KR" altLang="en-US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34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22" grpId="0"/>
      <p:bldP spid="24" grpId="0"/>
      <p:bldP spid="25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60117-DDE3-4977-A71E-D0D6DC2E3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578"/>
            <a:ext cx="10515600" cy="1325563"/>
          </a:xfrm>
        </p:spPr>
        <p:txBody>
          <a:bodyPr/>
          <a:lstStyle/>
          <a:p>
            <a:r>
              <a:rPr lang="en-US" altLang="ko-KR" dirty="0"/>
              <a:t> key-frame extraction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56327B-B880-43C9-A598-38543DB07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324FAA-566A-4AC8-A0BC-ADD31D999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82763"/>
            <a:ext cx="4853534" cy="4047860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89CC510-22E5-408A-B72A-23BAB61ADC4D}"/>
              </a:ext>
            </a:extLst>
          </p:cNvPr>
          <p:cNvCxnSpPr/>
          <p:nvPr/>
        </p:nvCxnSpPr>
        <p:spPr>
          <a:xfrm>
            <a:off x="5377409" y="3587618"/>
            <a:ext cx="183832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8664B8-7A42-4133-8465-428E35961D97}"/>
              </a:ext>
            </a:extLst>
          </p:cNvPr>
          <p:cNvSpPr/>
          <p:nvPr/>
        </p:nvSpPr>
        <p:spPr>
          <a:xfrm>
            <a:off x="7406234" y="3130417"/>
            <a:ext cx="3810000" cy="91885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92C46D-9F59-40B7-8993-373362F1A993}"/>
              </a:ext>
            </a:extLst>
          </p:cNvPr>
          <p:cNvSpPr/>
          <p:nvPr/>
        </p:nvSpPr>
        <p:spPr>
          <a:xfrm>
            <a:off x="7560609" y="3006593"/>
            <a:ext cx="3495675" cy="116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007C9C-8B69-440C-999D-11A1543C145F}"/>
              </a:ext>
            </a:extLst>
          </p:cNvPr>
          <p:cNvSpPr txBox="1"/>
          <p:nvPr/>
        </p:nvSpPr>
        <p:spPr>
          <a:xfrm>
            <a:off x="7406887" y="3125953"/>
            <a:ext cx="3803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Cluster-X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if Cluster-X’s size is bigger than </a:t>
            </a:r>
          </a:p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P% of the number of frame.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18CEEBD-F2CE-4E8C-934E-39EF3DCB2B63}"/>
              </a:ext>
            </a:extLst>
          </p:cNvPr>
          <p:cNvCxnSpPr>
            <a:cxnSpLocks/>
          </p:cNvCxnSpPr>
          <p:nvPr/>
        </p:nvCxnSpPr>
        <p:spPr>
          <a:xfrm>
            <a:off x="892630" y="457200"/>
            <a:ext cx="0" cy="7005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8628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60117-DDE3-4977-A71E-D0D6DC2E3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661" y="46813"/>
            <a:ext cx="10515600" cy="1325563"/>
          </a:xfrm>
        </p:spPr>
        <p:txBody>
          <a:bodyPr/>
          <a:lstStyle/>
          <a:p>
            <a:r>
              <a:rPr lang="en-US" altLang="ko-KR" dirty="0"/>
              <a:t> Mask R-CNN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56327B-B880-43C9-A598-38543DB07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16C2ECD-2DA4-492F-BBEA-82421B4652F8}"/>
              </a:ext>
            </a:extLst>
          </p:cNvPr>
          <p:cNvSpPr/>
          <p:nvPr/>
        </p:nvSpPr>
        <p:spPr>
          <a:xfrm>
            <a:off x="2190750" y="1245225"/>
            <a:ext cx="7810500" cy="5415779"/>
          </a:xfrm>
          <a:prstGeom prst="roundRect">
            <a:avLst>
              <a:gd name="adj" fmla="val 5706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C2E2CF-A54D-4F4B-8DA5-1504BE4CD2A7}"/>
              </a:ext>
            </a:extLst>
          </p:cNvPr>
          <p:cNvSpPr txBox="1"/>
          <p:nvPr/>
        </p:nvSpPr>
        <p:spPr>
          <a:xfrm>
            <a:off x="5067834" y="1052760"/>
            <a:ext cx="20563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Demo Test Result.</a:t>
            </a:r>
            <a:endParaRPr lang="ko-KR" altLang="en-US" dirty="0"/>
          </a:p>
        </p:txBody>
      </p:sp>
      <p:pic>
        <p:nvPicPr>
          <p:cNvPr id="8" name="내용 개체 틀 7" descr="사람, 실내, 여자, 남자이(가) 표시된 사진&#10;&#10;자동 생성된 설명">
            <a:extLst>
              <a:ext uri="{FF2B5EF4-FFF2-40B4-BE49-F238E27FC236}">
                <a16:creationId xmlns:a16="http://schemas.microsoft.com/office/drawing/2014/main" id="{027D50A2-6A85-4A65-B33A-E11B2E6C1F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814" y="1498161"/>
            <a:ext cx="2893861" cy="4907430"/>
          </a:xfrm>
          <a:prstGeom prst="rect">
            <a:avLst/>
          </a:prstGeom>
        </p:spPr>
      </p:pic>
      <p:pic>
        <p:nvPicPr>
          <p:cNvPr id="9" name="그림 8" descr="사람, 우산, 앉아있는, 테이블이(가) 표시된 사진&#10;&#10;자동 생성된 설명">
            <a:extLst>
              <a:ext uri="{FF2B5EF4-FFF2-40B4-BE49-F238E27FC236}">
                <a16:creationId xmlns:a16="http://schemas.microsoft.com/office/drawing/2014/main" id="{110D5F69-6A97-4FE2-9B9B-FE49BD982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75" y="1498161"/>
            <a:ext cx="4147163" cy="2377646"/>
          </a:xfrm>
          <a:prstGeom prst="rect">
            <a:avLst/>
          </a:prstGeom>
        </p:spPr>
      </p:pic>
      <p:pic>
        <p:nvPicPr>
          <p:cNvPr id="10" name="그림 9" descr="사람, 쥐고있는, 표지판, 서있는이(가) 표시된 사진&#10;&#10;자동 생성된 설명">
            <a:extLst>
              <a:ext uri="{FF2B5EF4-FFF2-40B4-BE49-F238E27FC236}">
                <a16:creationId xmlns:a16="http://schemas.microsoft.com/office/drawing/2014/main" id="{B0BBC3DA-3879-4C16-BFC6-51862E18D1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76" y="4027945"/>
            <a:ext cx="4147163" cy="2377646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B40CD19-428A-48B2-9FCA-98C951DF94FA}"/>
              </a:ext>
            </a:extLst>
          </p:cNvPr>
          <p:cNvCxnSpPr>
            <a:cxnSpLocks/>
          </p:cNvCxnSpPr>
          <p:nvPr/>
        </p:nvCxnSpPr>
        <p:spPr>
          <a:xfrm>
            <a:off x="838200" y="352207"/>
            <a:ext cx="0" cy="7005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4314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60117-DDE3-4977-A71E-D0D6DC2E3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680" y="76632"/>
            <a:ext cx="10515600" cy="1325563"/>
          </a:xfrm>
        </p:spPr>
        <p:txBody>
          <a:bodyPr/>
          <a:lstStyle/>
          <a:p>
            <a:r>
              <a:rPr lang="en-US" altLang="ko-KR" dirty="0"/>
              <a:t> Insta GAN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56327B-B880-43C9-A598-38543DB07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12DBB2-B25D-4565-95D4-1ACDF36124B1}"/>
              </a:ext>
            </a:extLst>
          </p:cNvPr>
          <p:cNvSpPr/>
          <p:nvPr/>
        </p:nvSpPr>
        <p:spPr>
          <a:xfrm>
            <a:off x="1385887" y="1907597"/>
            <a:ext cx="9420225" cy="3943350"/>
          </a:xfrm>
          <a:prstGeom prst="rect">
            <a:avLst/>
          </a:prstGeom>
          <a:noFill/>
          <a:ln w="2032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CE224E6-FC0F-46E7-A7B0-EB0DB76DE21E}"/>
              </a:ext>
            </a:extLst>
          </p:cNvPr>
          <p:cNvCxnSpPr>
            <a:cxnSpLocks/>
          </p:cNvCxnSpPr>
          <p:nvPr/>
        </p:nvCxnSpPr>
        <p:spPr>
          <a:xfrm>
            <a:off x="857680" y="346712"/>
            <a:ext cx="0" cy="7005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12F7E2-1D25-4404-9BFD-FA53EF149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860" y="1986361"/>
            <a:ext cx="6114278" cy="378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228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60117-DDE3-4977-A71E-D0D6DC2E3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680" y="42579"/>
            <a:ext cx="10515600" cy="1325563"/>
          </a:xfrm>
        </p:spPr>
        <p:txBody>
          <a:bodyPr/>
          <a:lstStyle/>
          <a:p>
            <a:r>
              <a:rPr lang="en-US" altLang="ko-KR" dirty="0"/>
              <a:t> Cartoon GAN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56327B-B880-43C9-A598-38543DB07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1E49150-E885-428F-AB1E-C9BAB0E20B2F}"/>
              </a:ext>
            </a:extLst>
          </p:cNvPr>
          <p:cNvSpPr/>
          <p:nvPr/>
        </p:nvSpPr>
        <p:spPr>
          <a:xfrm>
            <a:off x="1385887" y="1902085"/>
            <a:ext cx="9420225" cy="3943350"/>
          </a:xfrm>
          <a:prstGeom prst="rect">
            <a:avLst/>
          </a:prstGeom>
          <a:noFill/>
          <a:ln w="2032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FD7A36E8-B023-400E-8483-B2DFDA2C2DBD}"/>
              </a:ext>
            </a:extLst>
          </p:cNvPr>
          <p:cNvCxnSpPr>
            <a:cxnSpLocks/>
          </p:cNvCxnSpPr>
          <p:nvPr/>
        </p:nvCxnSpPr>
        <p:spPr>
          <a:xfrm>
            <a:off x="857680" y="355085"/>
            <a:ext cx="0" cy="7005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그림 52">
            <a:extLst>
              <a:ext uri="{FF2B5EF4-FFF2-40B4-BE49-F238E27FC236}">
                <a16:creationId xmlns:a16="http://schemas.microsoft.com/office/drawing/2014/main" id="{9A92C457-8D2C-49C2-98E4-073B06E0B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939" y="2052817"/>
            <a:ext cx="6771081" cy="370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05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E02B30-6A51-4138-9F9D-BE08D7CA8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737" y="385479"/>
            <a:ext cx="10515600" cy="1325563"/>
          </a:xfrm>
        </p:spPr>
        <p:txBody>
          <a:bodyPr/>
          <a:lstStyle/>
          <a:p>
            <a:r>
              <a:rPr lang="en-US" altLang="ko-KR" dirty="0"/>
              <a:t>Application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846A57-F691-45DF-82FD-D779890E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8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ACC6D91-DDBC-421B-9C37-8FB626282556}"/>
              </a:ext>
            </a:extLst>
          </p:cNvPr>
          <p:cNvCxnSpPr>
            <a:cxnSpLocks/>
          </p:cNvCxnSpPr>
          <p:nvPr/>
        </p:nvCxnSpPr>
        <p:spPr>
          <a:xfrm>
            <a:off x="776037" y="697985"/>
            <a:ext cx="0" cy="7005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4135D70-CEC8-4D5A-8814-CE87637D85EA}"/>
              </a:ext>
            </a:extLst>
          </p:cNvPr>
          <p:cNvCxnSpPr>
            <a:cxnSpLocks/>
          </p:cNvCxnSpPr>
          <p:nvPr/>
        </p:nvCxnSpPr>
        <p:spPr>
          <a:xfrm>
            <a:off x="776037" y="2287299"/>
            <a:ext cx="0" cy="30848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D82ADECE-5AC4-4F30-ACCF-33974FAA00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7" y="2129071"/>
            <a:ext cx="1690110" cy="3401255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79D35149-2385-46F5-93F2-788375AFC4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488" y="2128559"/>
            <a:ext cx="1690110" cy="3401255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6CC9810A-8E14-4660-AF7D-EB53128D60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609" y="2147833"/>
            <a:ext cx="1817117" cy="3401256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70498DE2-BAB0-4D4C-A4AD-ADBFCC509B1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643" y="2149643"/>
            <a:ext cx="1645444" cy="33801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14A669-5F0C-463E-9CC8-1B7AB5B61CB0}"/>
              </a:ext>
            </a:extLst>
          </p:cNvPr>
          <p:cNvSpPr txBox="1"/>
          <p:nvPr/>
        </p:nvSpPr>
        <p:spPr>
          <a:xfrm>
            <a:off x="1493422" y="5710962"/>
            <a:ext cx="1948975" cy="253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[</a:t>
            </a:r>
            <a:r>
              <a:rPr lang="ko-KR" altLang="en-US" sz="1000" dirty="0"/>
              <a:t>프로젝트 시작화면</a:t>
            </a:r>
            <a:r>
              <a:rPr lang="en-US" altLang="ko-KR" sz="1000" dirty="0"/>
              <a:t>(1)]</a:t>
            </a:r>
            <a:endParaRPr lang="ko-KR" alt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4995BC-EEBF-4351-AD48-D5024C1B31DA}"/>
              </a:ext>
            </a:extLst>
          </p:cNvPr>
          <p:cNvSpPr txBox="1"/>
          <p:nvPr/>
        </p:nvSpPr>
        <p:spPr>
          <a:xfrm>
            <a:off x="3512488" y="5725635"/>
            <a:ext cx="1948975" cy="253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[</a:t>
            </a:r>
            <a:r>
              <a:rPr lang="ko-KR" altLang="en-US" sz="1000" dirty="0"/>
              <a:t>프로젝트 시작화면</a:t>
            </a:r>
            <a:r>
              <a:rPr lang="en-US" altLang="ko-KR" sz="1000" dirty="0"/>
              <a:t>(2)]</a:t>
            </a:r>
            <a:endParaRPr lang="ko-KR" altLang="en-US" sz="1000" dirty="0"/>
          </a:p>
        </p:txBody>
      </p:sp>
      <p:pic>
        <p:nvPicPr>
          <p:cNvPr id="14" name="그림 13" descr="스크린샷, 조류이(가) 표시된 사진&#10;&#10;자동 생성된 설명">
            <a:extLst>
              <a:ext uri="{FF2B5EF4-FFF2-40B4-BE49-F238E27FC236}">
                <a16:creationId xmlns:a16="http://schemas.microsoft.com/office/drawing/2014/main" id="{6052640B-9A4E-45C6-99C4-7C3CCD4D66F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311" y="2128570"/>
            <a:ext cx="1532643" cy="33113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8FD854-1D7C-41E6-B400-41260F9F8736}"/>
              </a:ext>
            </a:extLst>
          </p:cNvPr>
          <p:cNvSpPr txBox="1"/>
          <p:nvPr/>
        </p:nvSpPr>
        <p:spPr>
          <a:xfrm>
            <a:off x="5772856" y="5718497"/>
            <a:ext cx="1948975" cy="253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[</a:t>
            </a:r>
            <a:r>
              <a:rPr lang="ko-KR" altLang="en-US" sz="1000" dirty="0"/>
              <a:t>동영상 업로드 화면</a:t>
            </a:r>
            <a:r>
              <a:rPr lang="en-US" altLang="ko-KR" sz="1000" dirty="0"/>
              <a:t>(1)]</a:t>
            </a:r>
            <a:endParaRPr lang="ko-KR" alt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B2D038-F8FB-48D0-9BEE-FBDF365EC7F4}"/>
              </a:ext>
            </a:extLst>
          </p:cNvPr>
          <p:cNvSpPr txBox="1"/>
          <p:nvPr/>
        </p:nvSpPr>
        <p:spPr>
          <a:xfrm>
            <a:off x="7939643" y="5710962"/>
            <a:ext cx="1948975" cy="253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[</a:t>
            </a:r>
            <a:r>
              <a:rPr lang="ko-KR" altLang="en-US" sz="1000" dirty="0"/>
              <a:t>동영상 업로드 화면</a:t>
            </a:r>
            <a:r>
              <a:rPr lang="en-US" altLang="ko-KR" sz="1000" dirty="0"/>
              <a:t>(2)]</a:t>
            </a:r>
            <a:endParaRPr lang="ko-KR" altLang="en-US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814B8B-A5F8-4DA4-939A-A73A928EE9A3}"/>
              </a:ext>
            </a:extLst>
          </p:cNvPr>
          <p:cNvSpPr txBox="1"/>
          <p:nvPr/>
        </p:nvSpPr>
        <p:spPr>
          <a:xfrm>
            <a:off x="10204925" y="5725635"/>
            <a:ext cx="1948975" cy="253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[</a:t>
            </a:r>
            <a:r>
              <a:rPr lang="ko-KR" altLang="en-US" sz="1000" dirty="0"/>
              <a:t>동영상 추출화면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34505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E02B30-6A51-4138-9F9D-BE08D7CA8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653" y="0"/>
            <a:ext cx="10515600" cy="132556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91E5275-F3E1-4693-A36E-1EB25C604E38}"/>
              </a:ext>
            </a:extLst>
          </p:cNvPr>
          <p:cNvSpPr/>
          <p:nvPr/>
        </p:nvSpPr>
        <p:spPr>
          <a:xfrm>
            <a:off x="3908652" y="2821626"/>
            <a:ext cx="3637260" cy="107739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십자형 6">
            <a:extLst>
              <a:ext uri="{FF2B5EF4-FFF2-40B4-BE49-F238E27FC236}">
                <a16:creationId xmlns:a16="http://schemas.microsoft.com/office/drawing/2014/main" id="{C1E08DF4-9246-4AB9-AAE7-87F8100C4961}"/>
              </a:ext>
            </a:extLst>
          </p:cNvPr>
          <p:cNvSpPr/>
          <p:nvPr/>
        </p:nvSpPr>
        <p:spPr>
          <a:xfrm>
            <a:off x="3961042" y="2622321"/>
            <a:ext cx="3487600" cy="1473185"/>
          </a:xfrm>
          <a:prstGeom prst="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846A57-F691-45DF-82FD-D779890E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12031" y="6096037"/>
            <a:ext cx="4771985" cy="553900"/>
          </a:xfrm>
        </p:spPr>
        <p:txBody>
          <a:bodyPr/>
          <a:lstStyle/>
          <a:p>
            <a:fld id="{D71B2C04-BDE4-49A6-8BF8-D59F1414BF46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7017A1-5DE0-41D5-857F-B4EC63DEB317}"/>
              </a:ext>
            </a:extLst>
          </p:cNvPr>
          <p:cNvSpPr/>
          <p:nvPr/>
        </p:nvSpPr>
        <p:spPr>
          <a:xfrm>
            <a:off x="3318829" y="3101738"/>
            <a:ext cx="4772025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408437-D519-4C62-B96B-ADFCA9B40C90}"/>
              </a:ext>
            </a:extLst>
          </p:cNvPr>
          <p:cNvSpPr txBox="1"/>
          <p:nvPr/>
        </p:nvSpPr>
        <p:spPr>
          <a:xfrm>
            <a:off x="4319553" y="2941358"/>
            <a:ext cx="49646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Thank you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905533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1245</TotalTime>
  <Words>410</Words>
  <Application>Microsoft Office PowerPoint</Application>
  <PresentationFormat>와이드스크린</PresentationFormat>
  <Paragraphs>80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Abadi</vt:lpstr>
      <vt:lpstr>Arial</vt:lpstr>
      <vt:lpstr>Office 테마</vt:lpstr>
      <vt:lpstr>PowerPoint 프레젠테이션</vt:lpstr>
      <vt:lpstr> Introduction</vt:lpstr>
      <vt:lpstr> algorithm</vt:lpstr>
      <vt:lpstr> key-frame extraction</vt:lpstr>
      <vt:lpstr> Mask R-CNN</vt:lpstr>
      <vt:lpstr> Insta GAN</vt:lpstr>
      <vt:lpstr> Cartoon GAN</vt:lpstr>
      <vt:lpstr>Application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Ujin</dc:creator>
  <cp:lastModifiedBy>Ujin</cp:lastModifiedBy>
  <cp:revision>16</cp:revision>
  <dcterms:created xsi:type="dcterms:W3CDTF">2020-09-05T07:26:28Z</dcterms:created>
  <dcterms:modified xsi:type="dcterms:W3CDTF">2020-09-06T07:35:40Z</dcterms:modified>
</cp:coreProperties>
</file>